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99" r:id="rId14"/>
    <p:sldId id="264" r:id="rId15"/>
    <p:sldId id="263" r:id="rId16"/>
    <p:sldId id="276" r:id="rId17"/>
    <p:sldId id="265" r:id="rId18"/>
    <p:sldId id="300" r:id="rId19"/>
    <p:sldId id="302" r:id="rId20"/>
    <p:sldId id="301" r:id="rId21"/>
    <p:sldId id="285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83" r:id="rId30"/>
    <p:sldId id="278" r:id="rId31"/>
    <p:sldId id="310" r:id="rId32"/>
    <p:sldId id="311" r:id="rId33"/>
    <p:sldId id="262" r:id="rId34"/>
    <p:sldId id="292" r:id="rId35"/>
    <p:sldId id="284" r:id="rId36"/>
    <p:sldId id="291" r:id="rId37"/>
    <p:sldId id="312" r:id="rId38"/>
    <p:sldId id="293" r:id="rId39"/>
    <p:sldId id="294" r:id="rId40"/>
    <p:sldId id="296" r:id="rId41"/>
    <p:sldId id="295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9"/>
    <p:restoredTop sz="94684"/>
  </p:normalViewPr>
  <p:slideViewPr>
    <p:cSldViewPr snapToGrid="0">
      <p:cViewPr>
        <p:scale>
          <a:sx n="117" d="100"/>
          <a:sy n="117" d="100"/>
        </p:scale>
        <p:origin x="28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1131B2-9184-D631-1799-0CA4D6251CBE}"/>
              </a:ext>
            </a:extLst>
          </p:cNvPr>
          <p:cNvSpPr/>
          <p:nvPr/>
        </p:nvSpPr>
        <p:spPr>
          <a:xfrm>
            <a:off x="8668190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86702A-CAE3-0B7C-C514-4E21F24320B2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10154090" y="4836575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CDA772-CE4B-5E4D-82E7-177064F3635B}"/>
              </a:ext>
            </a:extLst>
          </p:cNvPr>
          <p:cNvCxnSpPr>
            <a:cxnSpLocks/>
          </p:cNvCxnSpPr>
          <p:nvPr/>
        </p:nvCxnSpPr>
        <p:spPr>
          <a:xfrm>
            <a:off x="10144005" y="3801979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Harnice</a:t>
            </a:r>
            <a:r>
              <a:rPr lang="en-US" dirty="0"/>
              <a:t> workflow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368490" y="1104760"/>
            <a:ext cx="1110927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b="1" dirty="0" err="1"/>
              <a:t>harnice</a:t>
            </a:r>
            <a:r>
              <a:rPr lang="en-US" b="1" dirty="0"/>
              <a:t> –r &lt;product&gt; </a:t>
            </a:r>
            <a:r>
              <a:rPr lang="en-US" dirty="0"/>
              <a:t>from the command line), the feature tree is called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Tree pulls from existing information, processes it, and makes artifacts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95327"/>
            <a:ext cx="10515600" cy="951086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10347"/>
              </p:ext>
            </p:extLst>
          </p:nvPr>
        </p:nvGraphicFramePr>
        <p:xfrm>
          <a:off x="407956" y="2055846"/>
          <a:ext cx="11376088" cy="426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11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42201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</a:tblGrid>
              <a:tr h="4066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Channel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549997">
                <a:tc>
                  <a:txBody>
                    <a:bodyPr/>
                    <a:lstStyle/>
                    <a:p>
                      <a:r>
                        <a:rPr lang="en-US" dirty="0"/>
                        <a:t>Inputs (existing information)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Netlist exported from </a:t>
                      </a:r>
                      <a:r>
                        <a:rPr lang="en-US" sz="1200" dirty="0" err="1"/>
                        <a:t>Kicad</a:t>
                      </a:r>
                      <a:r>
                        <a:rPr lang="en-US" sz="1200" dirty="0"/>
                        <a:t> or Altium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System instances list, manual YAML or JSON harness 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ICD.py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Params.json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 err="1"/>
                        <a:t>Params.json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2079039">
                <a:tc>
                  <a:txBody>
                    <a:bodyPr/>
                    <a:lstStyle/>
                    <a:p>
                      <a:r>
                        <a:rPr lang="en-US" dirty="0"/>
                        <a:t>Generated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Instances </a:t>
                      </a:r>
                      <a:r>
                        <a:rPr lang="en-US" sz="1200" dirty="0" err="1"/>
                        <a:t>list.tsv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Instances </a:t>
                      </a:r>
                      <a:r>
                        <a:rPr lang="en-US" sz="1200" dirty="0" err="1"/>
                        <a:t>list.tsv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Signals </a:t>
                      </a:r>
                      <a:r>
                        <a:rPr lang="en-US" sz="1200" dirty="0" err="1"/>
                        <a:t>list.tsv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.</a:t>
                      </a:r>
                      <a:r>
                        <a:rPr lang="en-US" sz="1200" dirty="0" err="1"/>
                        <a:t>Kicad_sym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Attributes.json</a:t>
                      </a:r>
                      <a:endParaRPr lang="en-US" sz="12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Drawing.svg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Attributes.json</a:t>
                      </a:r>
                      <a:endParaRPr lang="en-US" sz="12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Drawing.svg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/>
                        <a:t>Drawing.svg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52F2A4-1B5F-5C6E-918A-39512F2DD9EA}"/>
              </a:ext>
            </a:extLst>
          </p:cNvPr>
          <p:cNvSpPr txBox="1"/>
          <p:nvPr/>
        </p:nvSpPr>
        <p:spPr>
          <a:xfrm>
            <a:off x="368490" y="1104760"/>
            <a:ext cx="1110927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product, inputs are converted to outputs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07232-AD63-97AB-46BE-89497415DB6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834494"/>
            <a:ext cx="3138974" cy="58048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402865" y="1738306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  <a:r>
              <a:rPr lang="en-US" dirty="0" err="1"/>
              <a:t>bom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221557"/>
            <a:ext cx="3138974" cy="51775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008450" y="1594454"/>
            <a:ext cx="2605668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r>
              <a:rPr lang="en-US" dirty="0"/>
              <a:t> to </a:t>
            </a:r>
            <a:r>
              <a:rPr lang="en-US" dirty="0" err="1"/>
              <a:t>bom</a:t>
            </a:r>
            <a:r>
              <a:rPr lang="en-US" dirty="0"/>
              <a:t> macro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bg1"/>
                </a:solidFill>
              </a:rPr>
              <a:t>Harnice</a:t>
            </a:r>
            <a:r>
              <a:rPr lang="en-US" sz="1200" i="1" dirty="0">
                <a:solidFill>
                  <a:schemeClr val="bg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4" y="101586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60443" y="1320967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3091603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channel map preferences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746730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disconnect map preferences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59624" y="1505976"/>
            <a:ext cx="2948826" cy="26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>
            <a:off x="3050231" y="3354702"/>
            <a:ext cx="63526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3050231" y="3982037"/>
            <a:ext cx="6352634" cy="2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1767074"/>
            <a:ext cx="788747" cy="211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8613655" y="1978486"/>
            <a:ext cx="789210" cy="220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260443" y="5281518"/>
            <a:ext cx="2789788" cy="5458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macros you might want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435431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00" idx="1"/>
          </p:cNvCxnSpPr>
          <p:nvPr/>
        </p:nvCxnSpPr>
        <p:spPr>
          <a:xfrm>
            <a:off x="3050231" y="4780318"/>
            <a:ext cx="6352634" cy="1301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7DACE2F-6AA9-DE1E-199F-4A326590CE3F}"/>
              </a:ext>
            </a:extLst>
          </p:cNvPr>
          <p:cNvSpPr/>
          <p:nvPr/>
        </p:nvSpPr>
        <p:spPr>
          <a:xfrm>
            <a:off x="6008452" y="202592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parts from library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111DBB-50E0-80AC-3510-A772ACF454AD}"/>
              </a:ext>
            </a:extLst>
          </p:cNvPr>
          <p:cNvSpPr/>
          <p:nvPr/>
        </p:nvSpPr>
        <p:spPr>
          <a:xfrm>
            <a:off x="6008451" y="2463816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connector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93DFA-1D30-5B16-D974-C2A0EA408C37}"/>
              </a:ext>
            </a:extLst>
          </p:cNvPr>
          <p:cNvSpPr/>
          <p:nvPr/>
        </p:nvSpPr>
        <p:spPr>
          <a:xfrm>
            <a:off x="9402865" y="2438721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Connectors 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2FA84C-5DDC-A93A-5B36-00189C6A22AB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8613655" y="2198541"/>
            <a:ext cx="78921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7B80F7-0A68-08DC-F719-F80BC401FD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13654" y="2636436"/>
            <a:ext cx="789211" cy="4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33B2047-C5F8-90AD-1283-8C1C0F49AE7A}"/>
              </a:ext>
            </a:extLst>
          </p:cNvPr>
          <p:cNvSpPr/>
          <p:nvPr/>
        </p:nvSpPr>
        <p:spPr>
          <a:xfrm>
            <a:off x="6008450" y="2924768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channel map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D004AD-5FFA-A5AE-F30A-8FDA4996A8E3}"/>
              </a:ext>
            </a:extLst>
          </p:cNvPr>
          <p:cNvSpPr/>
          <p:nvPr/>
        </p:nvSpPr>
        <p:spPr>
          <a:xfrm>
            <a:off x="9402865" y="311452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565CDA-3B06-5514-6E0C-6C893BDBF486}"/>
              </a:ext>
            </a:extLst>
          </p:cNvPr>
          <p:cNvCxnSpPr>
            <a:cxnSpLocks/>
            <a:stCxn id="34" idx="3"/>
            <a:endCxn id="46" idx="1"/>
          </p:cNvCxnSpPr>
          <p:nvPr/>
        </p:nvCxnSpPr>
        <p:spPr>
          <a:xfrm>
            <a:off x="8613653" y="3097388"/>
            <a:ext cx="789212" cy="25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9F0A59-FA70-D1AC-6A2D-80B489591337}"/>
              </a:ext>
            </a:extLst>
          </p:cNvPr>
          <p:cNvSpPr/>
          <p:nvPr/>
        </p:nvSpPr>
        <p:spPr>
          <a:xfrm>
            <a:off x="5993069" y="346803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disconnect map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9C2080-A4A9-895C-706C-D64A6DFB88FC}"/>
              </a:ext>
            </a:extLst>
          </p:cNvPr>
          <p:cNvSpPr/>
          <p:nvPr/>
        </p:nvSpPr>
        <p:spPr>
          <a:xfrm>
            <a:off x="9402865" y="374185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map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821A14-7812-7235-490D-1095A1595F56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8598272" y="3640651"/>
            <a:ext cx="804593" cy="341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C3409-73DC-2E58-4376-2513B2A56022}"/>
              </a:ext>
            </a:extLst>
          </p:cNvPr>
          <p:cNvCxnSpPr>
            <a:cxnSpLocks/>
            <a:stCxn id="46" idx="1"/>
            <a:endCxn id="56" idx="3"/>
          </p:cNvCxnSpPr>
          <p:nvPr/>
        </p:nvCxnSpPr>
        <p:spPr>
          <a:xfrm flipH="1">
            <a:off x="8598272" y="3354702"/>
            <a:ext cx="804593" cy="28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CACC62-C985-C0BA-C107-97BF64D7768C}"/>
              </a:ext>
            </a:extLst>
          </p:cNvPr>
          <p:cNvCxnSpPr>
            <a:cxnSpLocks/>
            <a:stCxn id="22" idx="1"/>
            <a:endCxn id="56" idx="3"/>
          </p:cNvCxnSpPr>
          <p:nvPr/>
        </p:nvCxnSpPr>
        <p:spPr>
          <a:xfrm flipH="1">
            <a:off x="8598272" y="2678901"/>
            <a:ext cx="804593" cy="961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78F4841-9846-C200-5CE9-0252AF38124B}"/>
              </a:ext>
            </a:extLst>
          </p:cNvPr>
          <p:cNvCxnSpPr>
            <a:cxnSpLocks/>
            <a:stCxn id="22" idx="1"/>
            <a:endCxn id="34" idx="3"/>
          </p:cNvCxnSpPr>
          <p:nvPr/>
        </p:nvCxnSpPr>
        <p:spPr>
          <a:xfrm flipH="1">
            <a:off x="8613653" y="2678901"/>
            <a:ext cx="789212" cy="418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50697D5-E5AD-8916-3931-DB1B2CE5F5A5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flipH="1">
            <a:off x="8613654" y="1978486"/>
            <a:ext cx="789211" cy="65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EF93FDF-808B-8BD0-EBE2-AB7DA3A38664}"/>
              </a:ext>
            </a:extLst>
          </p:cNvPr>
          <p:cNvSpPr/>
          <p:nvPr/>
        </p:nvSpPr>
        <p:spPr>
          <a:xfrm>
            <a:off x="5993068" y="4163595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circuits list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460ACF-F936-6470-5999-7E17FB80FED3}"/>
              </a:ext>
            </a:extLst>
          </p:cNvPr>
          <p:cNvCxnSpPr>
            <a:cxnSpLocks/>
            <a:stCxn id="46" idx="1"/>
            <a:endCxn id="84" idx="3"/>
          </p:cNvCxnSpPr>
          <p:nvPr/>
        </p:nvCxnSpPr>
        <p:spPr>
          <a:xfrm flipH="1">
            <a:off x="8598271" y="3354702"/>
            <a:ext cx="804594" cy="98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BDCB4B3-629A-9640-A541-FDAB689C6307}"/>
              </a:ext>
            </a:extLst>
          </p:cNvPr>
          <p:cNvCxnSpPr>
            <a:cxnSpLocks/>
            <a:stCxn id="59" idx="1"/>
            <a:endCxn id="84" idx="3"/>
          </p:cNvCxnSpPr>
          <p:nvPr/>
        </p:nvCxnSpPr>
        <p:spPr>
          <a:xfrm flipH="1">
            <a:off x="8598271" y="3982037"/>
            <a:ext cx="804594" cy="35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A7437B6-BEC1-E256-6B5F-464CA6D7BE4D}"/>
              </a:ext>
            </a:extLst>
          </p:cNvPr>
          <p:cNvSpPr/>
          <p:nvPr/>
        </p:nvSpPr>
        <p:spPr>
          <a:xfrm>
            <a:off x="9402865" y="438198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Circuits list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75F9EC-6F3D-BE57-A1E4-E1E4D0382C33}"/>
              </a:ext>
            </a:extLst>
          </p:cNvPr>
          <p:cNvCxnSpPr>
            <a:cxnSpLocks/>
            <a:stCxn id="84" idx="3"/>
            <a:endCxn id="92" idx="1"/>
          </p:cNvCxnSpPr>
          <p:nvPr/>
        </p:nvCxnSpPr>
        <p:spPr>
          <a:xfrm>
            <a:off x="8598271" y="4336215"/>
            <a:ext cx="804594" cy="285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9108A0D-A4E6-74C9-6818-F573177715F5}"/>
              </a:ext>
            </a:extLst>
          </p:cNvPr>
          <p:cNvSpPr/>
          <p:nvPr/>
        </p:nvSpPr>
        <p:spPr>
          <a:xfrm>
            <a:off x="5989987" y="4765853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instances list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8432B4-EC68-47C6-D371-5672711EE2AA}"/>
              </a:ext>
            </a:extLst>
          </p:cNvPr>
          <p:cNvSpPr/>
          <p:nvPr/>
        </p:nvSpPr>
        <p:spPr>
          <a:xfrm>
            <a:off x="9402865" y="584213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9C16A85-6D67-59FE-D066-98D24308B600}"/>
              </a:ext>
            </a:extLst>
          </p:cNvPr>
          <p:cNvCxnSpPr>
            <a:cxnSpLocks/>
            <a:stCxn id="98" idx="3"/>
            <a:endCxn id="100" idx="1"/>
          </p:cNvCxnSpPr>
          <p:nvPr/>
        </p:nvCxnSpPr>
        <p:spPr>
          <a:xfrm>
            <a:off x="8595190" y="4938473"/>
            <a:ext cx="807675" cy="1143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B1AD47-CB40-0C24-E4C6-A57794646C09}"/>
              </a:ext>
            </a:extLst>
          </p:cNvPr>
          <p:cNvCxnSpPr>
            <a:cxnSpLocks/>
            <a:stCxn id="92" idx="1"/>
            <a:endCxn id="98" idx="3"/>
          </p:cNvCxnSpPr>
          <p:nvPr/>
        </p:nvCxnSpPr>
        <p:spPr>
          <a:xfrm flipH="1">
            <a:off x="8595190" y="4622163"/>
            <a:ext cx="807675" cy="316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13882DC-EB9C-DBBF-5E4C-22F386DC82F2}"/>
              </a:ext>
            </a:extLst>
          </p:cNvPr>
          <p:cNvCxnSpPr>
            <a:cxnSpLocks/>
            <a:stCxn id="118" idx="3"/>
            <a:endCxn id="100" idx="1"/>
          </p:cNvCxnSpPr>
          <p:nvPr/>
        </p:nvCxnSpPr>
        <p:spPr>
          <a:xfrm>
            <a:off x="3050231" y="5554435"/>
            <a:ext cx="6352634" cy="52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C4714D-94C9-26B9-9B1A-38F1E9B6597A}"/>
              </a:ext>
            </a:extLst>
          </p:cNvPr>
          <p:cNvCxnSpPr>
            <a:cxnSpLocks/>
            <a:stCxn id="8" idx="1"/>
            <a:endCxn id="98" idx="3"/>
          </p:cNvCxnSpPr>
          <p:nvPr/>
        </p:nvCxnSpPr>
        <p:spPr>
          <a:xfrm flipH="1">
            <a:off x="8595190" y="1978486"/>
            <a:ext cx="807675" cy="2959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4797107" cy="1325563"/>
          </a:xfrm>
        </p:spPr>
        <p:txBody>
          <a:bodyPr/>
          <a:lstStyle/>
          <a:p>
            <a:r>
              <a:rPr lang="en-US" dirty="0"/>
              <a:t>Feature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macros,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3D71E9-7A00-8461-004A-82F9282689CD}"/>
              </a:ext>
            </a:extLst>
          </p:cNvPr>
          <p:cNvSpPr txBox="1">
            <a:spLocks/>
          </p:cNvSpPr>
          <p:nvPr/>
        </p:nvSpPr>
        <p:spPr>
          <a:xfrm>
            <a:off x="5340669" y="98601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inputs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220DD9-E316-29C7-1386-847969AB94BB}"/>
              </a:ext>
            </a:extLst>
          </p:cNvPr>
          <p:cNvSpPr txBox="1">
            <a:spLocks/>
          </p:cNvSpPr>
          <p:nvPr/>
        </p:nvSpPr>
        <p:spPr>
          <a:xfrm>
            <a:off x="5594939" y="4783725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outputs</a:t>
            </a:r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D6B74-1639-DE32-832B-C69053291EA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Flowchart?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F736-3763-398A-2723-37CA1610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E786-63E0-FE89-0965-0F809112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System Feature Tree Example</a:t>
            </a:r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9667993-CD20-0367-7D94-61CCB3BE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3" y="791570"/>
            <a:ext cx="6588109" cy="56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79" y="1825625"/>
            <a:ext cx="11334865" cy="4432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implementation is any good – just judge my approach!</a:t>
            </a:r>
          </a:p>
          <a:p>
            <a:r>
              <a:rPr lang="en-US" dirty="0"/>
              <a:t>I’ve never truly used another real systems 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Maybe we can steal all their business by making the first free and open source electrical systems engineering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i="1" dirty="0"/>
              <a:t>DO NOT USE THIS SLIDESHOW FOR HOW-TO ADVICE. INFO AND TERMINOLOGY CHANGED QUCKLY WHILE I WAS DRAFTING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10F13-0877-3837-78B5-A7213C8BF3B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out</a:t>
            </a:r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5448-430E-3077-EDE9-B55D3FD6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3D7-36B7-57C1-4A28-90BEA5A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Harnice</a:t>
            </a:r>
            <a:r>
              <a:rPr lang="en-US" dirty="0"/>
              <a:t> Code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1BE2-8504-3723-2A7F-B4FAA23C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3"/>
            <a:ext cx="3124200" cy="501703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Harnice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dirty="0"/>
              <a:t>Lists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Products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Utils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cli.py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27C4-2628-4588-E9C1-5F2E393D14EB}"/>
              </a:ext>
            </a:extLst>
          </p:cNvPr>
          <p:cNvSpPr/>
          <p:nvPr/>
        </p:nvSpPr>
        <p:spPr>
          <a:xfrm>
            <a:off x="7416801" y="908063"/>
            <a:ext cx="3596839" cy="1511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Functions that interact directly with project files (</a:t>
            </a:r>
            <a:r>
              <a:rPr lang="en-US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, csv, …)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 for writing your own lower level scripts and macros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6842F-6714-B748-1BD6-4F7C6B4908BA}"/>
              </a:ext>
            </a:extLst>
          </p:cNvPr>
          <p:cNvSpPr/>
          <p:nvPr/>
        </p:nvSpPr>
        <p:spPr>
          <a:xfrm>
            <a:off x="7416803" y="2681006"/>
            <a:ext cx="3596839" cy="936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Mostly </a:t>
            </a:r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  <a:latin typeface="Andale Mono" panose="020B0509000000000004" pitchFamily="49" charset="0"/>
              </a:rPr>
              <a:t>&lt;product&gt;.render() </a:t>
            </a:r>
            <a:r>
              <a:rPr lang="en-US" dirty="0">
                <a:solidFill>
                  <a:schemeClr val="tx1"/>
                </a:solidFill>
              </a:rPr>
              <a:t>with some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5392F-91BC-3865-A9B8-2129B966AF81}"/>
              </a:ext>
            </a:extLst>
          </p:cNvPr>
          <p:cNvSpPr/>
          <p:nvPr/>
        </p:nvSpPr>
        <p:spPr>
          <a:xfrm>
            <a:off x="7416801" y="3879074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level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939D5-A7EA-A74C-8642-B700BA900455}"/>
              </a:ext>
            </a:extLst>
          </p:cNvPr>
          <p:cNvSpPr/>
          <p:nvPr/>
        </p:nvSpPr>
        <p:spPr>
          <a:xfrm>
            <a:off x="7416800" y="4671238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command line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979C-E359-5D1C-24AA-4AF90C2A8231}"/>
              </a:ext>
            </a:extLst>
          </p:cNvPr>
          <p:cNvSpPr/>
          <p:nvPr/>
        </p:nvSpPr>
        <p:spPr>
          <a:xfrm>
            <a:off x="7416800" y="5551487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file structure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8EF0-75AC-7939-8EDB-08FF5B7ADDA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19867" y="1663838"/>
            <a:ext cx="5096934" cy="75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00B5A-82D7-5E9D-7BFC-10B5DC2F61E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9467" y="3149343"/>
            <a:ext cx="4487336" cy="101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BC2C7-9B87-D0BE-CCB3-BF55349A24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19867" y="4086017"/>
            <a:ext cx="5096934" cy="1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B5B14A-3DF2-ACA9-D7C9-F5F21FDA33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02467" y="4811608"/>
            <a:ext cx="4614333" cy="1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CC573-D28F-88BF-7A0C-B6B7AE4DF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52800" y="5603772"/>
            <a:ext cx="4064000" cy="264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39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Make Outputs!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  <a:br>
              <a:rPr lang="en-US" dirty="0"/>
            </a:br>
            <a:r>
              <a:rPr lang="en-US" sz="2400" i="1" dirty="0"/>
              <a:t>(from the perspective of </a:t>
            </a:r>
            <a:r>
              <a:rPr lang="en-US" sz="2400" i="1" dirty="0" err="1"/>
              <a:t>HarNice</a:t>
            </a:r>
            <a:r>
              <a:rPr lang="en-US" sz="2400" i="1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Specifics of the electrical behavior going on inside a device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pPr lvl="1"/>
            <a:r>
              <a:rPr lang="en-US" dirty="0"/>
              <a:t>It’s okay to simplify what a box does as long as it does not jeopardize your understanding of its external functionality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We don’t care about g-loading, what kind of fluid your sensors are measuring,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682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vibes: hardly better than graph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424719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a harness can be imported or asserted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goods. The terms “connector” or “cable” don’t inherently mean anything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10701</TotalTime>
  <Words>3712</Words>
  <Application>Microsoft Macintosh PowerPoint</Application>
  <PresentationFormat>Widescreen</PresentationFormat>
  <Paragraphs>540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Disclaimer</vt:lpstr>
      <vt:lpstr>What is an electrical system?</vt:lpstr>
      <vt:lpstr>What is not an electrical system? (from the perspective of HarNice)</vt:lpstr>
      <vt:lpstr>How do you design your system right now?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Harnice workflow</vt:lpstr>
      <vt:lpstr>Harnice products</vt:lpstr>
      <vt:lpstr>PowerPoint Presentation</vt:lpstr>
      <vt:lpstr>Feature Tree</vt:lpstr>
      <vt:lpstr>Harnice workflow – for harnesses</vt:lpstr>
      <vt:lpstr>System Feature Tree Example</vt:lpstr>
      <vt:lpstr>Channel Types</vt:lpstr>
      <vt:lpstr>Macros</vt:lpstr>
      <vt:lpstr>Build Macros</vt:lpstr>
      <vt:lpstr>Signals Lists</vt:lpstr>
      <vt:lpstr>Rules about Signals Lists</vt:lpstr>
      <vt:lpstr>Signals List Fields</vt:lpstr>
      <vt:lpstr>Signals List Feature Tree</vt:lpstr>
      <vt:lpstr>KiCad Integration</vt:lpstr>
      <vt:lpstr>Signals List Lightweight Render</vt:lpstr>
      <vt:lpstr>Signals List Python Commands</vt:lpstr>
      <vt:lpstr>Data structure: “instances_list.tsv”</vt:lpstr>
      <vt:lpstr>Harness Instances List example</vt:lpstr>
      <vt:lpstr>Local Paths vs Traceable URLs</vt:lpstr>
      <vt:lpstr>Harnice Code Repo Structure</vt:lpstr>
      <vt:lpstr>Libraries</vt:lpstr>
      <vt:lpstr>Product version control</vt:lpstr>
      <vt:lpstr>How to Make Outputs!</vt:lpstr>
      <vt:lpstr>Library flexibility</vt:lpstr>
      <vt:lpstr>PDF Generator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220</cp:revision>
  <dcterms:created xsi:type="dcterms:W3CDTF">2025-08-16T21:14:30Z</dcterms:created>
  <dcterms:modified xsi:type="dcterms:W3CDTF">2025-10-26T18:20:18Z</dcterms:modified>
</cp:coreProperties>
</file>